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3"/>
  </p:notesMasterIdLst>
  <p:sldIdLst>
    <p:sldId id="256" r:id="rId2"/>
    <p:sldId id="257" r:id="rId3"/>
    <p:sldId id="259" r:id="rId4"/>
    <p:sldId id="260" r:id="rId5"/>
    <p:sldId id="261" r:id="rId6"/>
    <p:sldId id="262" r:id="rId7"/>
    <p:sldId id="263" r:id="rId8"/>
    <p:sldId id="264" r:id="rId9"/>
    <p:sldId id="265" r:id="rId10"/>
    <p:sldId id="266" r:id="rId11"/>
    <p:sldId id="25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8877" autoAdjust="0"/>
  </p:normalViewPr>
  <p:slideViewPr>
    <p:cSldViewPr snapToGrid="0">
      <p:cViewPr varScale="1">
        <p:scale>
          <a:sx n="41" d="100"/>
          <a:sy n="41" d="100"/>
        </p:scale>
        <p:origin x="72"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DEEF05-37FB-475D-96F2-8AEA9D7A5505}"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87784D-0A55-459C-8566-F4E27975C2D9}" type="slidenum">
              <a:rPr lang="en-US" smtClean="0"/>
              <a:t>‹#›</a:t>
            </a:fld>
            <a:endParaRPr lang="en-US"/>
          </a:p>
        </p:txBody>
      </p:sp>
    </p:spTree>
    <p:extLst>
      <p:ext uri="{BB962C8B-B14F-4D97-AF65-F5344CB8AC3E}">
        <p14:creationId xmlns:p14="http://schemas.microsoft.com/office/powerpoint/2010/main" val="1800607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labs of the patient show that she has high levels of glycated hemoglobin, 7.3%. The normal level of HbA1c should be 6%.  The blood sugar levels of the patient was between 200 to 250mg/dL, which is high compared to the normal range of less than 100 mg/dL. Her blood pressure was higher than the normal range, which should be 120/80 mmHg. The patient’s heartrate was within the normal range. The respiratory rate of the patient was very high, exceeding the expected range of 12 to 20 breaths per minute. The temperature was within the normal range. Oxygen saturation level was 97%, which was within the normal range. The BMI was very high indicating that she was obese. RBS levels were 208 mg/dL, which was higher than the normal range of between 80 mg/dL to 130 mg/dL (American Diabetes Association, 2021). Based on the current labs, the patient can be diagnosed with diabetes type 2. </a:t>
            </a:r>
          </a:p>
          <a:p>
            <a:r>
              <a:rPr lang="en-US" dirty="0"/>
              <a:t>This diagnosis was made based on that high HbA1c levels increase the likelihood of developing diabetes. High blood sugar levels, high blood pressure, high respiratory rate, high BMI, and high RBS levels indicate the presence of diabetes. </a:t>
            </a:r>
          </a:p>
          <a:p>
            <a:r>
              <a:rPr lang="en-US" dirty="0"/>
              <a:t>The diagnosis was also made based on the fact that the patient reported frequent urination, which is a symptom of diabetes type 2 (Mayo Clinic, 2021).  </a:t>
            </a:r>
          </a:p>
        </p:txBody>
      </p:sp>
      <p:sp>
        <p:nvSpPr>
          <p:cNvPr id="4" name="Slide Number Placeholder 3"/>
          <p:cNvSpPr>
            <a:spLocks noGrp="1"/>
          </p:cNvSpPr>
          <p:nvPr>
            <p:ph type="sldNum" sz="quarter" idx="5"/>
          </p:nvPr>
        </p:nvSpPr>
        <p:spPr/>
        <p:txBody>
          <a:bodyPr/>
          <a:lstStyle/>
          <a:p>
            <a:fld id="{6187784D-0A55-459C-8566-F4E27975C2D9}" type="slidenum">
              <a:rPr lang="en-US" smtClean="0"/>
              <a:t>2</a:t>
            </a:fld>
            <a:endParaRPr lang="en-US"/>
          </a:p>
        </p:txBody>
      </p:sp>
    </p:spTree>
    <p:extLst>
      <p:ext uri="{BB962C8B-B14F-4D97-AF65-F5344CB8AC3E}">
        <p14:creationId xmlns:p14="http://schemas.microsoft.com/office/powerpoint/2010/main" val="162714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87784D-0A55-459C-8566-F4E27975C2D9}" type="slidenum">
              <a:rPr lang="en-US" smtClean="0"/>
              <a:t>11</a:t>
            </a:fld>
            <a:endParaRPr lang="en-US"/>
          </a:p>
        </p:txBody>
      </p:sp>
    </p:spTree>
    <p:extLst>
      <p:ext uri="{BB962C8B-B14F-4D97-AF65-F5344CB8AC3E}">
        <p14:creationId xmlns:p14="http://schemas.microsoft.com/office/powerpoint/2010/main" val="2407009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Hemoglobin plays an essential role in the transportation of oxygen throughout the body. In women, the normal hemoglobin count is between 14 to 17 mg/dL for men and between 12 to 15 mg/dL for women. Measuring the levels of hemoglobin is important because it helps determine the health status of a person. High hemoglobin count indicates polycythemia. </a:t>
            </a:r>
          </a:p>
          <a:p>
            <a:r>
              <a:rPr lang="en-US" dirty="0"/>
              <a:t>It can be caused by a condition that limits oxygen supply or a condition that increases red blood cells production. </a:t>
            </a:r>
          </a:p>
          <a:p>
            <a:r>
              <a:rPr lang="en-US" dirty="0"/>
              <a:t>Elevated hemoglobin can b caused by medical conditions or lifestyle factors. Medical conditions that can cause elevated hemoglobin can include increased production of red blood cells in the bone marrow, COPD, congenital heart disease, dehydration, and hypoxia (Coates, 2014). Lifestyle factors like smoking and living in high altitudes can increases hemoglobin count. </a:t>
            </a:r>
          </a:p>
        </p:txBody>
      </p:sp>
      <p:sp>
        <p:nvSpPr>
          <p:cNvPr id="4" name="Slide Number Placeholder 3"/>
          <p:cNvSpPr>
            <a:spLocks noGrp="1"/>
          </p:cNvSpPr>
          <p:nvPr>
            <p:ph type="sldNum" sz="quarter" idx="5"/>
          </p:nvPr>
        </p:nvSpPr>
        <p:spPr/>
        <p:txBody>
          <a:bodyPr/>
          <a:lstStyle/>
          <a:p>
            <a:fld id="{6187784D-0A55-459C-8566-F4E27975C2D9}" type="slidenum">
              <a:rPr lang="en-US" smtClean="0"/>
              <a:t>3</a:t>
            </a:fld>
            <a:endParaRPr lang="en-US"/>
          </a:p>
        </p:txBody>
      </p:sp>
    </p:spTree>
    <p:extLst>
      <p:ext uri="{BB962C8B-B14F-4D97-AF65-F5344CB8AC3E}">
        <p14:creationId xmlns:p14="http://schemas.microsoft.com/office/powerpoint/2010/main" val="2858565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Elevated hemoglobin levels is a threatening lifelong condition. It has several effects to the body, including trouble with physical activities, headache, chest pain, shortness of breath, exhaustion, cold swollen feet, and dizziness. </a:t>
            </a:r>
          </a:p>
        </p:txBody>
      </p:sp>
      <p:sp>
        <p:nvSpPr>
          <p:cNvPr id="4" name="Slide Number Placeholder 3"/>
          <p:cNvSpPr>
            <a:spLocks noGrp="1"/>
          </p:cNvSpPr>
          <p:nvPr>
            <p:ph type="sldNum" sz="quarter" idx="5"/>
          </p:nvPr>
        </p:nvSpPr>
        <p:spPr/>
        <p:txBody>
          <a:bodyPr/>
          <a:lstStyle/>
          <a:p>
            <a:fld id="{6187784D-0A55-459C-8566-F4E27975C2D9}" type="slidenum">
              <a:rPr lang="en-US" smtClean="0"/>
              <a:t>4</a:t>
            </a:fld>
            <a:endParaRPr lang="en-US"/>
          </a:p>
        </p:txBody>
      </p:sp>
    </p:spTree>
    <p:extLst>
      <p:ext uri="{BB962C8B-B14F-4D97-AF65-F5344CB8AC3E}">
        <p14:creationId xmlns:p14="http://schemas.microsoft.com/office/powerpoint/2010/main" val="792061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Elevated glycosylated hemoglobin is an indication of too much sugar in the blood. High blood sugar can lead to the development of diabetes. This levels can be increased by increased red cell turnover, blood loss, hemolysis, red cell disorders, </a:t>
            </a:r>
            <a:r>
              <a:rPr lang="en-US" dirty="0" err="1"/>
              <a:t>myedysplastic</a:t>
            </a:r>
            <a:r>
              <a:rPr lang="en-US" dirty="0"/>
              <a:t> disease, and haemoglobinopathies (American Diabetes Association, 2021). </a:t>
            </a:r>
          </a:p>
          <a:p>
            <a:endParaRPr lang="en-US" dirty="0"/>
          </a:p>
        </p:txBody>
      </p:sp>
      <p:sp>
        <p:nvSpPr>
          <p:cNvPr id="4" name="Slide Number Placeholder 3"/>
          <p:cNvSpPr>
            <a:spLocks noGrp="1"/>
          </p:cNvSpPr>
          <p:nvPr>
            <p:ph type="sldNum" sz="quarter" idx="5"/>
          </p:nvPr>
        </p:nvSpPr>
        <p:spPr/>
        <p:txBody>
          <a:bodyPr/>
          <a:lstStyle/>
          <a:p>
            <a:fld id="{6187784D-0A55-459C-8566-F4E27975C2D9}" type="slidenum">
              <a:rPr lang="en-US" smtClean="0"/>
              <a:t>5</a:t>
            </a:fld>
            <a:endParaRPr lang="en-US"/>
          </a:p>
        </p:txBody>
      </p:sp>
    </p:spTree>
    <p:extLst>
      <p:ext uri="{BB962C8B-B14F-4D97-AF65-F5344CB8AC3E}">
        <p14:creationId xmlns:p14="http://schemas.microsoft.com/office/powerpoint/2010/main" val="3114348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should a patient avoid in order to control blood sugar levels?</a:t>
            </a:r>
          </a:p>
          <a:p>
            <a:pPr marL="685800" lvl="1" indent="-228600">
              <a:buAutoNum type="alphaLcPeriod"/>
            </a:pPr>
            <a:r>
              <a:rPr lang="en-US" dirty="0"/>
              <a:t>Have a healthy diet</a:t>
            </a:r>
          </a:p>
          <a:p>
            <a:pPr marL="685800" lvl="1" indent="-228600">
              <a:buAutoNum type="alphaLcPeriod"/>
            </a:pPr>
            <a:r>
              <a:rPr lang="en-US" dirty="0"/>
              <a:t>Engage in physical exercises</a:t>
            </a:r>
          </a:p>
          <a:p>
            <a:pPr marL="685800" lvl="1" indent="-228600">
              <a:buAutoNum type="alphaLcPeriod"/>
            </a:pPr>
            <a:r>
              <a:rPr lang="en-US" dirty="0"/>
              <a:t>Keep a healthy weight </a:t>
            </a:r>
          </a:p>
          <a:p>
            <a:pPr marL="685800" lvl="1" indent="-228600">
              <a:buAutoNum type="alphaLcPeriod"/>
            </a:pPr>
            <a:r>
              <a:rPr lang="en-US" dirty="0"/>
              <a:t>Consume foods high in carbohydrates </a:t>
            </a:r>
          </a:p>
          <a:p>
            <a:r>
              <a:rPr lang="en-US" dirty="0"/>
              <a:t>2. What is the normal hemoglobin count?</a:t>
            </a:r>
          </a:p>
          <a:p>
            <a:pPr marL="685800" lvl="1" indent="-228600">
              <a:buAutoNum type="alphaLcPeriod"/>
            </a:pPr>
            <a:r>
              <a:rPr lang="en-US" dirty="0"/>
              <a:t>6%</a:t>
            </a:r>
          </a:p>
          <a:p>
            <a:pPr marL="685800" lvl="1" indent="-228600">
              <a:buAutoNum type="alphaLcPeriod"/>
            </a:pPr>
            <a:r>
              <a:rPr lang="en-US" dirty="0"/>
              <a:t>10%</a:t>
            </a:r>
          </a:p>
          <a:p>
            <a:pPr marL="685800" lvl="1" indent="-228600">
              <a:buAutoNum type="alphaLcPeriod"/>
            </a:pPr>
            <a:r>
              <a:rPr lang="en-US" dirty="0"/>
              <a:t>5%</a:t>
            </a:r>
          </a:p>
          <a:p>
            <a:pPr marL="685800" lvl="1" indent="-228600">
              <a:buAutoNum type="alphaLcPeriod"/>
            </a:pPr>
            <a:r>
              <a:rPr lang="en-US" dirty="0"/>
              <a:t>3%</a:t>
            </a:r>
          </a:p>
          <a:p>
            <a:r>
              <a:rPr lang="en-US" dirty="0"/>
              <a:t>3. What is the BMI for a healthy person?</a:t>
            </a:r>
          </a:p>
          <a:p>
            <a:pPr marL="685800" lvl="1" indent="-228600">
              <a:buAutoNum type="alphaLcPeriod"/>
            </a:pPr>
            <a:r>
              <a:rPr lang="en-US" dirty="0"/>
              <a:t>32</a:t>
            </a:r>
          </a:p>
          <a:p>
            <a:pPr marL="685800" lvl="1" indent="-228600">
              <a:buAutoNum type="alphaLcPeriod"/>
            </a:pPr>
            <a:r>
              <a:rPr lang="en-US" dirty="0"/>
              <a:t>18</a:t>
            </a:r>
          </a:p>
          <a:p>
            <a:pPr marL="685800" lvl="1" indent="-228600">
              <a:buAutoNum type="alphaLcPeriod"/>
            </a:pPr>
            <a:r>
              <a:rPr lang="en-US" dirty="0"/>
              <a:t>14</a:t>
            </a:r>
          </a:p>
          <a:p>
            <a:pPr marL="685800" lvl="1" indent="-228600">
              <a:buAutoNum type="alphaLcPeriod"/>
            </a:pPr>
            <a:r>
              <a:rPr lang="en-US" dirty="0"/>
              <a:t>22</a:t>
            </a:r>
          </a:p>
          <a:p>
            <a:r>
              <a:rPr lang="en-US" dirty="0"/>
              <a:t>4. Which one is not a symptom of high hemoglobin levels?</a:t>
            </a:r>
          </a:p>
          <a:p>
            <a:pPr marL="685800" lvl="1" indent="-228600">
              <a:buAutoNum type="alphaLcPeriod"/>
            </a:pPr>
            <a:r>
              <a:rPr lang="en-US" dirty="0"/>
              <a:t>Headache </a:t>
            </a:r>
          </a:p>
          <a:p>
            <a:pPr marL="685800" lvl="1" indent="-228600">
              <a:buAutoNum type="alphaLcPeriod"/>
            </a:pPr>
            <a:r>
              <a:rPr lang="en-US" dirty="0"/>
              <a:t>Exhaustion </a:t>
            </a:r>
          </a:p>
          <a:p>
            <a:pPr marL="685800" lvl="1" indent="-228600">
              <a:buAutoNum type="alphaLcPeriod"/>
            </a:pPr>
            <a:r>
              <a:rPr lang="en-US" dirty="0"/>
              <a:t>Dizziness </a:t>
            </a:r>
          </a:p>
          <a:p>
            <a:pPr marL="685800" lvl="1" indent="-228600">
              <a:buAutoNum type="alphaLcPeriod"/>
            </a:pPr>
            <a:r>
              <a:rPr lang="en-US" dirty="0"/>
              <a:t>Skin rashes </a:t>
            </a:r>
          </a:p>
          <a:p>
            <a:endParaRPr lang="en-US" dirty="0"/>
          </a:p>
        </p:txBody>
      </p:sp>
      <p:sp>
        <p:nvSpPr>
          <p:cNvPr id="4" name="Slide Number Placeholder 3"/>
          <p:cNvSpPr>
            <a:spLocks noGrp="1"/>
          </p:cNvSpPr>
          <p:nvPr>
            <p:ph type="sldNum" sz="quarter" idx="5"/>
          </p:nvPr>
        </p:nvSpPr>
        <p:spPr/>
        <p:txBody>
          <a:bodyPr/>
          <a:lstStyle/>
          <a:p>
            <a:fld id="{6187784D-0A55-459C-8566-F4E27975C2D9}" type="slidenum">
              <a:rPr lang="en-US" smtClean="0"/>
              <a:t>6</a:t>
            </a:fld>
            <a:endParaRPr lang="en-US"/>
          </a:p>
        </p:txBody>
      </p:sp>
    </p:spTree>
    <p:extLst>
      <p:ext uri="{BB962C8B-B14F-4D97-AF65-F5344CB8AC3E}">
        <p14:creationId xmlns:p14="http://schemas.microsoft.com/office/powerpoint/2010/main" val="3755702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different  approaches that can be used to manage the condition of the patient. Regular aerobic and resistance training will improve the physical fitness of the client. Aerobic exercise for at least 30 minutes a day for 4 days a week is recommended. Resistance exercises will increase strength, balance, and ability to perform daily activities. Healthy eating should include smaller portion , a regular healthy meal, fewer calories, limited refined grains, and monitoring food intake daily (Mayo Clinic, 2021). Weight loss is another approach to control the high blood sugar, Considering that the patient has a BMI of 32, which is obese, she should set appropriate weight loss goals. Monitoring blood sugar levels will ensure that the levels are within the normal range. Medications like Metformin, sulfonylureas, glinides, and thiazolidinediones can be used (Mayo Clinic, 2021). Insulin therapy can be used to manage blood sugar if lifestyle approaches do not reach the targeted levels. </a:t>
            </a:r>
          </a:p>
        </p:txBody>
      </p:sp>
      <p:sp>
        <p:nvSpPr>
          <p:cNvPr id="4" name="Slide Number Placeholder 3"/>
          <p:cNvSpPr>
            <a:spLocks noGrp="1"/>
          </p:cNvSpPr>
          <p:nvPr>
            <p:ph type="sldNum" sz="quarter" idx="5"/>
          </p:nvPr>
        </p:nvSpPr>
        <p:spPr/>
        <p:txBody>
          <a:bodyPr/>
          <a:lstStyle/>
          <a:p>
            <a:fld id="{6187784D-0A55-459C-8566-F4E27975C2D9}" type="slidenum">
              <a:rPr lang="en-US" smtClean="0"/>
              <a:t>7</a:t>
            </a:fld>
            <a:endParaRPr lang="en-US"/>
          </a:p>
        </p:txBody>
      </p:sp>
    </p:spTree>
    <p:extLst>
      <p:ext uri="{BB962C8B-B14F-4D97-AF65-F5344CB8AC3E}">
        <p14:creationId xmlns:p14="http://schemas.microsoft.com/office/powerpoint/2010/main" val="3571017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a patient with suspected blood sugar comes to the hospital, there is a protocol that should be followed. The first step is to examine the weight and BMI of the patient. This should be followed by taking vital measurements like blood pressure, heartbeat rate, and peripheral pulses of the feet. Visual acuity is checked to determine any problems with vision. Frequency of urination is assessed. The medications that the patient is using for diabetes or any other conditions are determined to assess their effects. The patient’s diet and physical exercise and factors to increased blood sugar are assessed. The severity of the results determines what type of intervention will be recommended and whether the patient should be admitted for specialized care or discharged. </a:t>
            </a:r>
          </a:p>
        </p:txBody>
      </p:sp>
      <p:sp>
        <p:nvSpPr>
          <p:cNvPr id="4" name="Slide Number Placeholder 3"/>
          <p:cNvSpPr>
            <a:spLocks noGrp="1"/>
          </p:cNvSpPr>
          <p:nvPr>
            <p:ph type="sldNum" sz="quarter" idx="5"/>
          </p:nvPr>
        </p:nvSpPr>
        <p:spPr/>
        <p:txBody>
          <a:bodyPr/>
          <a:lstStyle/>
          <a:p>
            <a:fld id="{6187784D-0A55-459C-8566-F4E27975C2D9}" type="slidenum">
              <a:rPr lang="en-US" smtClean="0"/>
              <a:t>8</a:t>
            </a:fld>
            <a:endParaRPr lang="en-US"/>
          </a:p>
        </p:txBody>
      </p:sp>
    </p:spTree>
    <p:extLst>
      <p:ext uri="{BB962C8B-B14F-4D97-AF65-F5344CB8AC3E}">
        <p14:creationId xmlns:p14="http://schemas.microsoft.com/office/powerpoint/2010/main" val="2519762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different issues can arise depending on whether the patient has health insurance, the type of insurance, and the packages subscribed to. In Medicare, issues of costs can arise depending on the benefit period. part A is more costly because it focuses on inpatients (hospital insurance), which requires specialized care (ADA, 2021). The best insurance choice for this client is part B, which offers a broad range of services and covers 80% of the medical bill. </a:t>
            </a:r>
          </a:p>
        </p:txBody>
      </p:sp>
      <p:sp>
        <p:nvSpPr>
          <p:cNvPr id="4" name="Slide Number Placeholder 3"/>
          <p:cNvSpPr>
            <a:spLocks noGrp="1"/>
          </p:cNvSpPr>
          <p:nvPr>
            <p:ph type="sldNum" sz="quarter" idx="5"/>
          </p:nvPr>
        </p:nvSpPr>
        <p:spPr/>
        <p:txBody>
          <a:bodyPr/>
          <a:lstStyle/>
          <a:p>
            <a:fld id="{6187784D-0A55-459C-8566-F4E27975C2D9}" type="slidenum">
              <a:rPr lang="en-US" smtClean="0"/>
              <a:t>9</a:t>
            </a:fld>
            <a:endParaRPr lang="en-US"/>
          </a:p>
        </p:txBody>
      </p:sp>
    </p:spTree>
    <p:extLst>
      <p:ext uri="{BB962C8B-B14F-4D97-AF65-F5344CB8AC3E}">
        <p14:creationId xmlns:p14="http://schemas.microsoft.com/office/powerpoint/2010/main" val="1783849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aspect of business will be depended on the leadership style used. It is important to promote ethical practices, which are a show of respect. Using adaptive approach to leadership will ensure that I can change with the changing business environment. Promotion of research and use of problem-solving skills will ensure that modern challenges and uncertainties are dealt with. It is important to promote corporate social responsibility because it will establish good relationships between the hospital and the community. </a:t>
            </a:r>
          </a:p>
        </p:txBody>
      </p:sp>
      <p:sp>
        <p:nvSpPr>
          <p:cNvPr id="4" name="Slide Number Placeholder 3"/>
          <p:cNvSpPr>
            <a:spLocks noGrp="1"/>
          </p:cNvSpPr>
          <p:nvPr>
            <p:ph type="sldNum" sz="quarter" idx="5"/>
          </p:nvPr>
        </p:nvSpPr>
        <p:spPr/>
        <p:txBody>
          <a:bodyPr/>
          <a:lstStyle/>
          <a:p>
            <a:fld id="{6187784D-0A55-459C-8566-F4E27975C2D9}" type="slidenum">
              <a:rPr lang="en-US" smtClean="0"/>
              <a:t>10</a:t>
            </a:fld>
            <a:endParaRPr lang="en-US"/>
          </a:p>
        </p:txBody>
      </p:sp>
    </p:spTree>
    <p:extLst>
      <p:ext uri="{BB962C8B-B14F-4D97-AF65-F5344CB8AC3E}">
        <p14:creationId xmlns:p14="http://schemas.microsoft.com/office/powerpoint/2010/main" val="3263447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1318003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B41BFF-D61D-4141-8704-4E60D2887A2E}"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2030835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321872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F9F18-0BBA-4FFA-8874-ACBF8452715B}"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624793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41051149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2B41BFF-D61D-4141-8704-4E60D2887A2E}" type="datetimeFigureOut">
              <a:rPr lang="en-US" smtClean="0"/>
              <a:t>4/1/2021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52471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2B41BFF-D61D-4141-8704-4E60D2887A2E}" type="datetimeFigureOut">
              <a:rPr lang="en-US" smtClean="0"/>
              <a:t>4/1/2021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3048458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13711694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423412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1396966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46390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2B41BFF-D61D-4141-8704-4E60D2887A2E}"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1602488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2B41BFF-D61D-4141-8704-4E60D2887A2E}"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2907753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1129162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690943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92B41BFF-D61D-4141-8704-4E60D2887A2E}" type="datetimeFigureOut">
              <a:rPr lang="en-US" smtClean="0"/>
              <a:t>4/1/2021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3742577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B41BFF-D61D-4141-8704-4E60D2887A2E}"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F9F18-0BBA-4FFA-8874-ACBF8452715B}" type="slidenum">
              <a:rPr lang="en-US" smtClean="0"/>
              <a:t>‹#›</a:t>
            </a:fld>
            <a:endParaRPr lang="en-US"/>
          </a:p>
        </p:txBody>
      </p:sp>
    </p:spTree>
    <p:extLst>
      <p:ext uri="{BB962C8B-B14F-4D97-AF65-F5344CB8AC3E}">
        <p14:creationId xmlns:p14="http://schemas.microsoft.com/office/powerpoint/2010/main" val="79455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2B41BFF-D61D-4141-8704-4E60D2887A2E}" type="datetimeFigureOut">
              <a:rPr lang="en-US" smtClean="0"/>
              <a:t>4/1/2021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5AF9F18-0BBA-4FFA-8874-ACBF8452715B}" type="slidenum">
              <a:rPr lang="en-US" smtClean="0"/>
              <a:t>‹#›</a:t>
            </a:fld>
            <a:endParaRPr lang="en-US"/>
          </a:p>
        </p:txBody>
      </p:sp>
    </p:spTree>
    <p:extLst>
      <p:ext uri="{BB962C8B-B14F-4D97-AF65-F5344CB8AC3E}">
        <p14:creationId xmlns:p14="http://schemas.microsoft.com/office/powerpoint/2010/main" val="14296353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diabetes.org/a1c/diagnosi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www.mayoclinic.org/diseases-conditions/type-2-diabetes/symptoms-causes/syc-20351193"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C2F2D9-B07A-4DC8-9471-674D85A618F7}"/>
              </a:ext>
            </a:extLst>
          </p:cNvPr>
          <p:cNvSpPr>
            <a:spLocks noGrp="1"/>
          </p:cNvSpPr>
          <p:nvPr>
            <p:ph type="ctrTitle"/>
          </p:nvPr>
        </p:nvSpPr>
        <p:spPr/>
        <p:txBody>
          <a:bodyPr/>
          <a:lstStyle/>
          <a:p>
            <a:r>
              <a:rPr lang="en-US" dirty="0"/>
              <a:t>Interprofessional and Collaborative Treatment </a:t>
            </a:r>
          </a:p>
        </p:txBody>
      </p:sp>
      <p:sp>
        <p:nvSpPr>
          <p:cNvPr id="3" name="Subtitle 2">
            <a:extLst>
              <a:ext uri="{FF2B5EF4-FFF2-40B4-BE49-F238E27FC236}">
                <a16:creationId xmlns:a16="http://schemas.microsoft.com/office/drawing/2014/main" xmlns="" id="{38CBCC6D-D206-468B-83FC-31004C7F5A36}"/>
              </a:ext>
            </a:extLst>
          </p:cNvPr>
          <p:cNvSpPr>
            <a:spLocks noGrp="1"/>
          </p:cNvSpPr>
          <p:nvPr>
            <p:ph type="subTitle" idx="1"/>
          </p:nvPr>
        </p:nvSpPr>
        <p:spPr/>
        <p:txBody>
          <a:bodyPr>
            <a:normAutofit fontScale="32500" lnSpcReduction="20000"/>
          </a:bodyPr>
          <a:lstStyle/>
          <a:p>
            <a:r>
              <a:rPr lang="en-US" dirty="0"/>
              <a:t>Name:</a:t>
            </a:r>
          </a:p>
          <a:p>
            <a:r>
              <a:rPr lang="en-US" dirty="0"/>
              <a:t>Professor:</a:t>
            </a:r>
          </a:p>
          <a:p>
            <a:r>
              <a:rPr lang="en-US" dirty="0"/>
              <a:t>Course:</a:t>
            </a:r>
          </a:p>
          <a:p>
            <a:r>
              <a:rPr lang="en-US" dirty="0"/>
              <a:t>Date: </a:t>
            </a:r>
          </a:p>
        </p:txBody>
      </p:sp>
    </p:spTree>
    <p:extLst>
      <p:ext uri="{BB962C8B-B14F-4D97-AF65-F5344CB8AC3E}">
        <p14:creationId xmlns:p14="http://schemas.microsoft.com/office/powerpoint/2010/main" val="1317501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3E9EE1-02DF-4C41-9940-284D33DE4456}"/>
              </a:ext>
            </a:extLst>
          </p:cNvPr>
          <p:cNvSpPr>
            <a:spLocks noGrp="1"/>
          </p:cNvSpPr>
          <p:nvPr>
            <p:ph type="title"/>
          </p:nvPr>
        </p:nvSpPr>
        <p:spPr/>
        <p:txBody>
          <a:bodyPr/>
          <a:lstStyle/>
          <a:p>
            <a:r>
              <a:rPr lang="en-US" dirty="0"/>
              <a:t>Business Aspect and Ethical Responsibility </a:t>
            </a:r>
          </a:p>
        </p:txBody>
      </p:sp>
      <p:sp>
        <p:nvSpPr>
          <p:cNvPr id="3" name="Content Placeholder 2">
            <a:extLst>
              <a:ext uri="{FF2B5EF4-FFF2-40B4-BE49-F238E27FC236}">
                <a16:creationId xmlns:a16="http://schemas.microsoft.com/office/drawing/2014/main" xmlns="" id="{BB7E1C39-AE2B-4D9D-8AB1-2058FF3609F8}"/>
              </a:ext>
            </a:extLst>
          </p:cNvPr>
          <p:cNvSpPr>
            <a:spLocks noGrp="1"/>
          </p:cNvSpPr>
          <p:nvPr>
            <p:ph idx="1"/>
          </p:nvPr>
        </p:nvSpPr>
        <p:spPr/>
        <p:txBody>
          <a:bodyPr/>
          <a:lstStyle/>
          <a:p>
            <a:r>
              <a:rPr lang="en-US" dirty="0"/>
              <a:t>Success in business will be achieved by the use of ethics. </a:t>
            </a:r>
          </a:p>
          <a:p>
            <a:r>
              <a:rPr lang="en-US" dirty="0"/>
              <a:t>Promotion of ethical patient care</a:t>
            </a:r>
          </a:p>
          <a:p>
            <a:r>
              <a:rPr lang="en-US" dirty="0"/>
              <a:t>Solving problems</a:t>
            </a:r>
          </a:p>
          <a:p>
            <a:r>
              <a:rPr lang="en-US" dirty="0"/>
              <a:t>Collaboration with peers </a:t>
            </a:r>
          </a:p>
          <a:p>
            <a:r>
              <a:rPr lang="en-US" dirty="0"/>
              <a:t>Flexibility and adaptability </a:t>
            </a:r>
          </a:p>
          <a:p>
            <a:r>
              <a:rPr lang="en-US" dirty="0"/>
              <a:t>Respect for others and members of community. </a:t>
            </a:r>
          </a:p>
        </p:txBody>
      </p:sp>
    </p:spTree>
    <p:extLst>
      <p:ext uri="{BB962C8B-B14F-4D97-AF65-F5344CB8AC3E}">
        <p14:creationId xmlns:p14="http://schemas.microsoft.com/office/powerpoint/2010/main" val="4252684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9BCA06-2FA4-4B75-95E0-0D4C440F781A}"/>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xmlns="" id="{858AB9E6-5B53-46F5-AC13-AAA5332D455F}"/>
              </a:ext>
            </a:extLst>
          </p:cNvPr>
          <p:cNvSpPr>
            <a:spLocks noGrp="1"/>
          </p:cNvSpPr>
          <p:nvPr>
            <p:ph idx="1"/>
          </p:nvPr>
        </p:nvSpPr>
        <p:spPr/>
        <p:txBody>
          <a:bodyPr>
            <a:normAutofit/>
          </a:bodyPr>
          <a:lstStyle/>
          <a:p>
            <a:r>
              <a:rPr lang="en-US" dirty="0"/>
              <a:t>American Diabetes Association. (2021). Understanding A1C: Diagnosis. </a:t>
            </a:r>
            <a:r>
              <a:rPr lang="en-US" dirty="0">
                <a:hlinkClick r:id="rId3"/>
              </a:rPr>
              <a:t>https://www.diabetes.org/a1c/diagnosis</a:t>
            </a:r>
            <a:r>
              <a:rPr lang="en-US" dirty="0"/>
              <a:t> </a:t>
            </a:r>
          </a:p>
          <a:p>
            <a:r>
              <a:rPr kumimoji="0" lang="en-US" sz="2400" b="0" i="0" u="none" strike="noStrike" kern="1200" cap="none" spc="0" normalizeH="0" baseline="0" noProof="0" dirty="0">
                <a:ln>
                  <a:noFill/>
                </a:ln>
                <a:solidFill>
                  <a:prstClr val="black">
                    <a:lumMod val="85000"/>
                    <a:lumOff val="15000"/>
                  </a:prstClr>
                </a:solidFill>
                <a:effectLst/>
                <a:uLnTx/>
                <a:uFillTx/>
                <a:latin typeface="Garamond" panose="02020404030301010803"/>
                <a:ea typeface="+mn-ea"/>
                <a:cs typeface="+mn-cs"/>
              </a:rPr>
              <a:t>American Diabetes Association. (2021). Medicare. Health Insurance Aid. https://www.diabetes.org/resources/health-insurance/medicare</a:t>
            </a:r>
            <a:endParaRPr lang="en-US" dirty="0"/>
          </a:p>
          <a:p>
            <a:r>
              <a:rPr lang="en-US" dirty="0"/>
              <a:t>Coates, T. D. (2014). Physiology and Pathophysiology of Iron in Hemoglobin-Associated Diseases. Free Radical Biology &amp; Medicine. 72: 23-40. </a:t>
            </a:r>
          </a:p>
          <a:p>
            <a:r>
              <a:rPr lang="en-US" dirty="0"/>
              <a:t>Mayo Clinic. (2021). Type 2 diabetes. </a:t>
            </a:r>
            <a:r>
              <a:rPr lang="en-US" dirty="0">
                <a:hlinkClick r:id="rId4"/>
              </a:rPr>
              <a:t>https://www.mayoclinic.org/diseases-conditions/type-2-diabetes/symptoms-causes/syc-20351193</a:t>
            </a:r>
            <a:r>
              <a:rPr lang="en-US" dirty="0"/>
              <a:t>  </a:t>
            </a:r>
          </a:p>
        </p:txBody>
      </p:sp>
    </p:spTree>
    <p:extLst>
      <p:ext uri="{BB962C8B-B14F-4D97-AF65-F5344CB8AC3E}">
        <p14:creationId xmlns:p14="http://schemas.microsoft.com/office/powerpoint/2010/main" val="3572117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00B78E-A49F-498B-B0FB-8FDE9093E80C}"/>
              </a:ext>
            </a:extLst>
          </p:cNvPr>
          <p:cNvSpPr>
            <a:spLocks noGrp="1"/>
          </p:cNvSpPr>
          <p:nvPr>
            <p:ph type="title"/>
          </p:nvPr>
        </p:nvSpPr>
        <p:spPr/>
        <p:txBody>
          <a:bodyPr/>
          <a:lstStyle/>
          <a:p>
            <a:r>
              <a:rPr lang="en-US" dirty="0"/>
              <a:t>Diagnostic Work Labs of Patient </a:t>
            </a:r>
          </a:p>
        </p:txBody>
      </p:sp>
      <p:sp>
        <p:nvSpPr>
          <p:cNvPr id="3" name="Content Placeholder 2">
            <a:extLst>
              <a:ext uri="{FF2B5EF4-FFF2-40B4-BE49-F238E27FC236}">
                <a16:creationId xmlns:a16="http://schemas.microsoft.com/office/drawing/2014/main" xmlns="" id="{FA511898-9F9A-45D6-A4CC-434AC55AE282}"/>
              </a:ext>
            </a:extLst>
          </p:cNvPr>
          <p:cNvSpPr>
            <a:spLocks noGrp="1"/>
          </p:cNvSpPr>
          <p:nvPr>
            <p:ph idx="1"/>
          </p:nvPr>
        </p:nvSpPr>
        <p:spPr/>
        <p:txBody>
          <a:bodyPr>
            <a:normAutofit/>
          </a:bodyPr>
          <a:lstStyle/>
          <a:p>
            <a:r>
              <a:rPr lang="en-US" dirty="0"/>
              <a:t>HbA1c level – 7.3% </a:t>
            </a:r>
          </a:p>
          <a:p>
            <a:r>
              <a:rPr lang="en-US" dirty="0"/>
              <a:t>BG 200 – 250mg/dL</a:t>
            </a:r>
          </a:p>
          <a:p>
            <a:r>
              <a:rPr lang="en-US" dirty="0"/>
              <a:t>BP 162/91 mmHg</a:t>
            </a:r>
          </a:p>
          <a:p>
            <a:r>
              <a:rPr lang="en-US" dirty="0"/>
              <a:t>Heartrate 89</a:t>
            </a:r>
          </a:p>
          <a:p>
            <a:r>
              <a:rPr lang="en-US" dirty="0"/>
              <a:t>RR – 32</a:t>
            </a:r>
          </a:p>
          <a:p>
            <a:r>
              <a:rPr lang="en-US" dirty="0"/>
              <a:t>Temperature 98.7F </a:t>
            </a:r>
          </a:p>
          <a:p>
            <a:r>
              <a:rPr lang="en-US" dirty="0"/>
              <a:t>Oxygen saturation 97%</a:t>
            </a:r>
          </a:p>
          <a:p>
            <a:r>
              <a:rPr lang="en-US" dirty="0"/>
              <a:t>BMI 32</a:t>
            </a:r>
          </a:p>
          <a:p>
            <a:r>
              <a:rPr lang="en-US" dirty="0"/>
              <a:t>RBS: 208 mg/dL</a:t>
            </a:r>
          </a:p>
        </p:txBody>
      </p:sp>
    </p:spTree>
    <p:extLst>
      <p:ext uri="{BB962C8B-B14F-4D97-AF65-F5344CB8AC3E}">
        <p14:creationId xmlns:p14="http://schemas.microsoft.com/office/powerpoint/2010/main" val="3844622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6A07EF-2092-4E2F-9DFC-27A0B86CAA4F}"/>
              </a:ext>
            </a:extLst>
          </p:cNvPr>
          <p:cNvSpPr>
            <a:spLocks noGrp="1"/>
          </p:cNvSpPr>
          <p:nvPr>
            <p:ph type="title"/>
          </p:nvPr>
        </p:nvSpPr>
        <p:spPr/>
        <p:txBody>
          <a:bodyPr/>
          <a:lstStyle/>
          <a:p>
            <a:r>
              <a:rPr lang="en-US" dirty="0"/>
              <a:t>Pathophysiology of Elevated Hemoglobin </a:t>
            </a:r>
          </a:p>
        </p:txBody>
      </p:sp>
      <p:sp>
        <p:nvSpPr>
          <p:cNvPr id="3" name="Content Placeholder 2">
            <a:extLst>
              <a:ext uri="{FF2B5EF4-FFF2-40B4-BE49-F238E27FC236}">
                <a16:creationId xmlns:a16="http://schemas.microsoft.com/office/drawing/2014/main" xmlns="" id="{2C91731C-337E-4E5C-B387-D52DFA71A414}"/>
              </a:ext>
            </a:extLst>
          </p:cNvPr>
          <p:cNvSpPr>
            <a:spLocks noGrp="1"/>
          </p:cNvSpPr>
          <p:nvPr>
            <p:ph idx="1"/>
          </p:nvPr>
        </p:nvSpPr>
        <p:spPr/>
        <p:txBody>
          <a:bodyPr>
            <a:normAutofit/>
          </a:bodyPr>
          <a:lstStyle/>
          <a:p>
            <a:r>
              <a:rPr lang="en-US" dirty="0"/>
              <a:t>can be caused by</a:t>
            </a:r>
          </a:p>
          <a:p>
            <a:pPr lvl="1"/>
            <a:r>
              <a:rPr lang="en-US" dirty="0"/>
              <a:t>Lifestyle factors like smoking</a:t>
            </a:r>
          </a:p>
          <a:p>
            <a:pPr lvl="1"/>
            <a:r>
              <a:rPr lang="en-US" dirty="0"/>
              <a:t>Living in high altitude </a:t>
            </a:r>
          </a:p>
          <a:p>
            <a:pPr lvl="1"/>
            <a:r>
              <a:rPr lang="en-US" dirty="0"/>
              <a:t>Poor heart or lung function </a:t>
            </a:r>
          </a:p>
          <a:p>
            <a:pPr lvl="1"/>
            <a:r>
              <a:rPr lang="en-US" dirty="0"/>
              <a:t>Increased production of red blood cells</a:t>
            </a:r>
          </a:p>
          <a:p>
            <a:pPr lvl="1"/>
            <a:r>
              <a:rPr lang="en-US" dirty="0"/>
              <a:t>Congenital heart diseases </a:t>
            </a:r>
          </a:p>
          <a:p>
            <a:pPr lvl="1"/>
            <a:r>
              <a:rPr lang="en-US" dirty="0"/>
              <a:t>Dehydration </a:t>
            </a:r>
          </a:p>
          <a:p>
            <a:pPr lvl="1"/>
            <a:r>
              <a:rPr lang="en-US" dirty="0"/>
              <a:t>Hypoxia</a:t>
            </a:r>
          </a:p>
          <a:p>
            <a:pPr lvl="1"/>
            <a:r>
              <a:rPr lang="en-US" dirty="0"/>
              <a:t>COPD</a:t>
            </a:r>
          </a:p>
        </p:txBody>
      </p:sp>
    </p:spTree>
    <p:extLst>
      <p:ext uri="{BB962C8B-B14F-4D97-AF65-F5344CB8AC3E}">
        <p14:creationId xmlns:p14="http://schemas.microsoft.com/office/powerpoint/2010/main" val="3531799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81EABE-7E26-4A5E-864C-8001838EBEF4}"/>
              </a:ext>
            </a:extLst>
          </p:cNvPr>
          <p:cNvSpPr>
            <a:spLocks noGrp="1"/>
          </p:cNvSpPr>
          <p:nvPr>
            <p:ph type="title"/>
          </p:nvPr>
        </p:nvSpPr>
        <p:spPr/>
        <p:txBody>
          <a:bodyPr/>
          <a:lstStyle/>
          <a:p>
            <a:r>
              <a:rPr lang="en-US" dirty="0"/>
              <a:t>Effects of Elevated Hemoglobin Levels</a:t>
            </a:r>
          </a:p>
        </p:txBody>
      </p:sp>
      <p:sp>
        <p:nvSpPr>
          <p:cNvPr id="3" name="Content Placeholder 2">
            <a:extLst>
              <a:ext uri="{FF2B5EF4-FFF2-40B4-BE49-F238E27FC236}">
                <a16:creationId xmlns:a16="http://schemas.microsoft.com/office/drawing/2014/main" xmlns="" id="{3959A312-F0D3-46E9-85D8-666C64436522}"/>
              </a:ext>
            </a:extLst>
          </p:cNvPr>
          <p:cNvSpPr>
            <a:spLocks noGrp="1"/>
          </p:cNvSpPr>
          <p:nvPr>
            <p:ph idx="1"/>
          </p:nvPr>
        </p:nvSpPr>
        <p:spPr/>
        <p:txBody>
          <a:bodyPr>
            <a:normAutofit/>
          </a:bodyPr>
          <a:lstStyle/>
          <a:p>
            <a:r>
              <a:rPr lang="en-US" dirty="0"/>
              <a:t>Trouble with physical activity </a:t>
            </a:r>
          </a:p>
          <a:p>
            <a:r>
              <a:rPr lang="en-US" dirty="0"/>
              <a:t>Headache</a:t>
            </a:r>
          </a:p>
          <a:p>
            <a:r>
              <a:rPr lang="en-US" dirty="0"/>
              <a:t>Chest pain </a:t>
            </a:r>
          </a:p>
          <a:p>
            <a:r>
              <a:rPr lang="en-US" dirty="0"/>
              <a:t>Shortness of breath</a:t>
            </a:r>
          </a:p>
          <a:p>
            <a:r>
              <a:rPr lang="en-US" dirty="0"/>
              <a:t>Exhaustion </a:t>
            </a:r>
          </a:p>
          <a:p>
            <a:r>
              <a:rPr lang="en-US" dirty="0"/>
              <a:t>Headache</a:t>
            </a:r>
          </a:p>
          <a:p>
            <a:r>
              <a:rPr lang="en-US" dirty="0"/>
              <a:t>Cold, swollen feet </a:t>
            </a:r>
          </a:p>
          <a:p>
            <a:r>
              <a:rPr lang="en-US" dirty="0"/>
              <a:t>Dizziness </a:t>
            </a:r>
          </a:p>
        </p:txBody>
      </p:sp>
    </p:spTree>
    <p:extLst>
      <p:ext uri="{BB962C8B-B14F-4D97-AF65-F5344CB8AC3E}">
        <p14:creationId xmlns:p14="http://schemas.microsoft.com/office/powerpoint/2010/main" val="1806737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9A12A9-0271-44F9-9EFB-F3F7C175490E}"/>
              </a:ext>
            </a:extLst>
          </p:cNvPr>
          <p:cNvSpPr>
            <a:spLocks noGrp="1"/>
          </p:cNvSpPr>
          <p:nvPr>
            <p:ph type="title"/>
          </p:nvPr>
        </p:nvSpPr>
        <p:spPr/>
        <p:txBody>
          <a:bodyPr>
            <a:normAutofit/>
          </a:bodyPr>
          <a:lstStyle/>
          <a:p>
            <a:r>
              <a:rPr lang="en-US" dirty="0"/>
              <a:t>Causes of Elevated Glycosylated Hemoglobin  </a:t>
            </a:r>
          </a:p>
        </p:txBody>
      </p:sp>
      <p:sp>
        <p:nvSpPr>
          <p:cNvPr id="3" name="Content Placeholder 2">
            <a:extLst>
              <a:ext uri="{FF2B5EF4-FFF2-40B4-BE49-F238E27FC236}">
                <a16:creationId xmlns:a16="http://schemas.microsoft.com/office/drawing/2014/main" xmlns="" id="{E34BB824-E70A-4E99-8884-4CF444997F33}"/>
              </a:ext>
            </a:extLst>
          </p:cNvPr>
          <p:cNvSpPr>
            <a:spLocks noGrp="1"/>
          </p:cNvSpPr>
          <p:nvPr>
            <p:ph idx="1"/>
          </p:nvPr>
        </p:nvSpPr>
        <p:spPr/>
        <p:txBody>
          <a:bodyPr/>
          <a:lstStyle/>
          <a:p>
            <a:r>
              <a:rPr lang="en-US" dirty="0" smtClean="0"/>
              <a:t>An increase in turnover for red cell</a:t>
            </a:r>
            <a:endParaRPr lang="en-US" dirty="0"/>
          </a:p>
          <a:p>
            <a:r>
              <a:rPr lang="en-US" dirty="0" smtClean="0"/>
              <a:t>Loosing Blood</a:t>
            </a:r>
            <a:endParaRPr lang="en-US" dirty="0"/>
          </a:p>
          <a:p>
            <a:r>
              <a:rPr lang="en-US" dirty="0"/>
              <a:t>Hemolysis </a:t>
            </a:r>
          </a:p>
          <a:p>
            <a:r>
              <a:rPr lang="en-US" dirty="0"/>
              <a:t>Haemoglobinopathies</a:t>
            </a:r>
          </a:p>
          <a:p>
            <a:r>
              <a:rPr lang="en-US" dirty="0" smtClean="0"/>
              <a:t>Disorders in red cell</a:t>
            </a:r>
            <a:endParaRPr lang="en-US" dirty="0"/>
          </a:p>
          <a:p>
            <a:r>
              <a:rPr lang="en-US" dirty="0" err="1"/>
              <a:t>Myedysplastic</a:t>
            </a:r>
            <a:r>
              <a:rPr lang="en-US"/>
              <a:t> </a:t>
            </a:r>
            <a:r>
              <a:rPr lang="en-US" smtClean="0"/>
              <a:t>disorder</a:t>
            </a:r>
            <a:endParaRPr lang="en-US" dirty="0"/>
          </a:p>
        </p:txBody>
      </p:sp>
    </p:spTree>
    <p:extLst>
      <p:ext uri="{BB962C8B-B14F-4D97-AF65-F5344CB8AC3E}">
        <p14:creationId xmlns:p14="http://schemas.microsoft.com/office/powerpoint/2010/main" val="761145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ADCBF8-00A5-49B0-B650-6D13E1A215D0}"/>
              </a:ext>
            </a:extLst>
          </p:cNvPr>
          <p:cNvSpPr>
            <a:spLocks noGrp="1"/>
          </p:cNvSpPr>
          <p:nvPr>
            <p:ph type="title"/>
          </p:nvPr>
        </p:nvSpPr>
        <p:spPr/>
        <p:txBody>
          <a:bodyPr/>
          <a:lstStyle/>
          <a:p>
            <a:r>
              <a:rPr lang="en-US" dirty="0"/>
              <a:t>Nursing Board </a:t>
            </a:r>
            <a:r>
              <a:rPr lang="en-US"/>
              <a:t>Type Questions </a:t>
            </a:r>
          </a:p>
        </p:txBody>
      </p:sp>
      <p:sp>
        <p:nvSpPr>
          <p:cNvPr id="3" name="Content Placeholder 2">
            <a:extLst>
              <a:ext uri="{FF2B5EF4-FFF2-40B4-BE49-F238E27FC236}">
                <a16:creationId xmlns:a16="http://schemas.microsoft.com/office/drawing/2014/main" xmlns="" id="{515AC9A5-22D2-4A0A-BD9F-982FCE4A166F}"/>
              </a:ext>
            </a:extLst>
          </p:cNvPr>
          <p:cNvSpPr>
            <a:spLocks noGrp="1"/>
          </p:cNvSpPr>
          <p:nvPr>
            <p:ph idx="1"/>
          </p:nvPr>
        </p:nvSpPr>
        <p:spPr/>
        <p:txBody>
          <a:bodyPr/>
          <a:lstStyle/>
          <a:p>
            <a:r>
              <a:rPr lang="en-US" dirty="0"/>
              <a:t>What should a patient do to control blood sugar levels?</a:t>
            </a:r>
          </a:p>
          <a:p>
            <a:r>
              <a:rPr lang="en-US" dirty="0"/>
              <a:t>What is the normal hemoglobin count?</a:t>
            </a:r>
          </a:p>
          <a:p>
            <a:r>
              <a:rPr lang="en-US" dirty="0"/>
              <a:t>What is the BMI for a healthy person?</a:t>
            </a:r>
          </a:p>
          <a:p>
            <a:r>
              <a:rPr lang="en-US" dirty="0"/>
              <a:t>Which one is not a symptom of high hemoglobin levels?</a:t>
            </a:r>
          </a:p>
          <a:p>
            <a:endParaRPr lang="en-US" dirty="0"/>
          </a:p>
        </p:txBody>
      </p:sp>
    </p:spTree>
    <p:extLst>
      <p:ext uri="{BB962C8B-B14F-4D97-AF65-F5344CB8AC3E}">
        <p14:creationId xmlns:p14="http://schemas.microsoft.com/office/powerpoint/2010/main" val="3814705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079315-FCB1-47CB-B29D-F8320BD85519}"/>
              </a:ext>
            </a:extLst>
          </p:cNvPr>
          <p:cNvSpPr>
            <a:spLocks noGrp="1"/>
          </p:cNvSpPr>
          <p:nvPr>
            <p:ph type="title"/>
          </p:nvPr>
        </p:nvSpPr>
        <p:spPr/>
        <p:txBody>
          <a:bodyPr/>
          <a:lstStyle/>
          <a:p>
            <a:r>
              <a:rPr lang="en-US" dirty="0"/>
              <a:t>Management of the Condition </a:t>
            </a:r>
          </a:p>
        </p:txBody>
      </p:sp>
      <p:sp>
        <p:nvSpPr>
          <p:cNvPr id="3" name="Content Placeholder 2">
            <a:extLst>
              <a:ext uri="{FF2B5EF4-FFF2-40B4-BE49-F238E27FC236}">
                <a16:creationId xmlns:a16="http://schemas.microsoft.com/office/drawing/2014/main" xmlns="" id="{4B46C969-ACF4-4204-9D98-6070C91EF96D}"/>
              </a:ext>
            </a:extLst>
          </p:cNvPr>
          <p:cNvSpPr>
            <a:spLocks noGrp="1"/>
          </p:cNvSpPr>
          <p:nvPr>
            <p:ph idx="1"/>
          </p:nvPr>
        </p:nvSpPr>
        <p:spPr/>
        <p:txBody>
          <a:bodyPr/>
          <a:lstStyle/>
          <a:p>
            <a:r>
              <a:rPr lang="en-US" dirty="0"/>
              <a:t>Regular exercise </a:t>
            </a:r>
          </a:p>
          <a:p>
            <a:r>
              <a:rPr lang="en-US" dirty="0" smtClean="0"/>
              <a:t>Eating Healthy foods</a:t>
            </a:r>
            <a:endParaRPr lang="en-US" dirty="0"/>
          </a:p>
          <a:p>
            <a:r>
              <a:rPr lang="en-US" dirty="0" smtClean="0"/>
              <a:t>Loosing Weight</a:t>
            </a:r>
            <a:endParaRPr lang="en-US" dirty="0"/>
          </a:p>
          <a:p>
            <a:r>
              <a:rPr lang="en-US" dirty="0" smtClean="0"/>
              <a:t>Monitoring blood sugar</a:t>
            </a:r>
            <a:endParaRPr lang="en-US" dirty="0"/>
          </a:p>
          <a:p>
            <a:r>
              <a:rPr lang="en-US" dirty="0" smtClean="0"/>
              <a:t>Medications for diabetes and insulin therapy </a:t>
            </a:r>
            <a:r>
              <a:rPr lang="en-US" dirty="0"/>
              <a:t>(Mayo Clinic, 2021). </a:t>
            </a:r>
          </a:p>
        </p:txBody>
      </p:sp>
    </p:spTree>
    <p:extLst>
      <p:ext uri="{BB962C8B-B14F-4D97-AF65-F5344CB8AC3E}">
        <p14:creationId xmlns:p14="http://schemas.microsoft.com/office/powerpoint/2010/main" val="638751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6402BD-C2EC-40A4-B44D-D2E8A4B8737A}"/>
              </a:ext>
            </a:extLst>
          </p:cNvPr>
          <p:cNvSpPr>
            <a:spLocks noGrp="1"/>
          </p:cNvSpPr>
          <p:nvPr>
            <p:ph type="title"/>
          </p:nvPr>
        </p:nvSpPr>
        <p:spPr/>
        <p:txBody>
          <a:bodyPr/>
          <a:lstStyle/>
          <a:p>
            <a:r>
              <a:rPr lang="en-US" dirty="0"/>
              <a:t>Standard Protocol </a:t>
            </a:r>
          </a:p>
        </p:txBody>
      </p:sp>
      <p:sp>
        <p:nvSpPr>
          <p:cNvPr id="3" name="Content Placeholder 2">
            <a:extLst>
              <a:ext uri="{FF2B5EF4-FFF2-40B4-BE49-F238E27FC236}">
                <a16:creationId xmlns:a16="http://schemas.microsoft.com/office/drawing/2014/main" xmlns="" id="{A1C48546-4445-47A0-8ED6-36D57247F4A9}"/>
              </a:ext>
            </a:extLst>
          </p:cNvPr>
          <p:cNvSpPr>
            <a:spLocks noGrp="1"/>
          </p:cNvSpPr>
          <p:nvPr>
            <p:ph idx="1"/>
          </p:nvPr>
        </p:nvSpPr>
        <p:spPr/>
        <p:txBody>
          <a:bodyPr>
            <a:normAutofit/>
          </a:bodyPr>
          <a:lstStyle/>
          <a:p>
            <a:r>
              <a:rPr lang="en-US" dirty="0"/>
              <a:t>Examine weight and BMI </a:t>
            </a:r>
          </a:p>
          <a:p>
            <a:r>
              <a:rPr lang="en-US" dirty="0"/>
              <a:t>Check blood pressure and peripheral pulses of the feet</a:t>
            </a:r>
          </a:p>
          <a:p>
            <a:r>
              <a:rPr lang="en-US" dirty="0"/>
              <a:t>Check for visual acuity</a:t>
            </a:r>
          </a:p>
          <a:p>
            <a:r>
              <a:rPr lang="en-US" dirty="0"/>
              <a:t>Determine frequency of urination</a:t>
            </a:r>
          </a:p>
          <a:p>
            <a:r>
              <a:rPr lang="en-US" dirty="0"/>
              <a:t>Determine current medication for diabetes </a:t>
            </a:r>
          </a:p>
          <a:p>
            <a:r>
              <a:rPr lang="en-US" dirty="0"/>
              <a:t>Determine the type of medication for other conditions</a:t>
            </a:r>
          </a:p>
          <a:p>
            <a:r>
              <a:rPr lang="en-US" dirty="0"/>
              <a:t>Assess patient’s diet and physical exercise </a:t>
            </a:r>
          </a:p>
          <a:p>
            <a:r>
              <a:rPr lang="en-US" dirty="0"/>
              <a:t>Assess lifestyle risk factors </a:t>
            </a:r>
          </a:p>
        </p:txBody>
      </p:sp>
    </p:spTree>
    <p:extLst>
      <p:ext uri="{BB962C8B-B14F-4D97-AF65-F5344CB8AC3E}">
        <p14:creationId xmlns:p14="http://schemas.microsoft.com/office/powerpoint/2010/main" val="3778486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CBD38D-76CA-4C82-803F-9C1023E598BE}"/>
              </a:ext>
            </a:extLst>
          </p:cNvPr>
          <p:cNvSpPr>
            <a:spLocks noGrp="1"/>
          </p:cNvSpPr>
          <p:nvPr>
            <p:ph type="title"/>
          </p:nvPr>
        </p:nvSpPr>
        <p:spPr/>
        <p:txBody>
          <a:bodyPr/>
          <a:lstStyle/>
          <a:p>
            <a:r>
              <a:rPr lang="en-US" dirty="0"/>
              <a:t>Health Insurance Issues </a:t>
            </a:r>
          </a:p>
        </p:txBody>
      </p:sp>
      <p:sp>
        <p:nvSpPr>
          <p:cNvPr id="3" name="Content Placeholder 2">
            <a:extLst>
              <a:ext uri="{FF2B5EF4-FFF2-40B4-BE49-F238E27FC236}">
                <a16:creationId xmlns:a16="http://schemas.microsoft.com/office/drawing/2014/main" xmlns="" id="{48B87F94-B5A8-4263-A3B8-20B4907BCA14}"/>
              </a:ext>
            </a:extLst>
          </p:cNvPr>
          <p:cNvSpPr>
            <a:spLocks noGrp="1"/>
          </p:cNvSpPr>
          <p:nvPr>
            <p:ph idx="1"/>
          </p:nvPr>
        </p:nvSpPr>
        <p:spPr/>
        <p:txBody>
          <a:bodyPr>
            <a:normAutofit/>
          </a:bodyPr>
          <a:lstStyle/>
          <a:p>
            <a:r>
              <a:rPr lang="en-US" dirty="0"/>
              <a:t>Increased medical costs </a:t>
            </a:r>
          </a:p>
          <a:p>
            <a:r>
              <a:rPr lang="en-US" dirty="0"/>
              <a:t>Medicare part A – hospital insurance inpatient</a:t>
            </a:r>
          </a:p>
          <a:p>
            <a:r>
              <a:rPr lang="en-US" dirty="0"/>
              <a:t>Medicare part B – medical insurance </a:t>
            </a:r>
          </a:p>
          <a:p>
            <a:r>
              <a:rPr lang="en-US" dirty="0"/>
              <a:t>Medicare part B covers blood sugar tests, monitoring blood sugar, glucose control solutions, and insulin therapy. </a:t>
            </a:r>
          </a:p>
          <a:p>
            <a:r>
              <a:rPr lang="en-US" dirty="0"/>
              <a:t>Part A deductible for premium cost - $1364 per benefit period </a:t>
            </a:r>
          </a:p>
          <a:p>
            <a:r>
              <a:rPr lang="en-US" dirty="0"/>
              <a:t>Part B deductible costs - $185. </a:t>
            </a:r>
          </a:p>
          <a:p>
            <a:r>
              <a:rPr lang="en-US" dirty="0"/>
              <a:t>Medicare approves 80% healthcare costs (ADA, 2021). </a:t>
            </a:r>
          </a:p>
        </p:txBody>
      </p:sp>
    </p:spTree>
    <p:extLst>
      <p:ext uri="{BB962C8B-B14F-4D97-AF65-F5344CB8AC3E}">
        <p14:creationId xmlns:p14="http://schemas.microsoft.com/office/powerpoint/2010/main" val="22336480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150</TotalTime>
  <Words>1487</Words>
  <Application>Microsoft Office PowerPoint</Application>
  <PresentationFormat>Widescreen</PresentationFormat>
  <Paragraphs>123</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Century Gothic</vt:lpstr>
      <vt:lpstr>Garamond</vt:lpstr>
      <vt:lpstr>Wingdings 3</vt:lpstr>
      <vt:lpstr>Ion</vt:lpstr>
      <vt:lpstr>Interprofessional and Collaborative Treatment </vt:lpstr>
      <vt:lpstr>Diagnostic Work Labs of Patient </vt:lpstr>
      <vt:lpstr>Pathophysiology of Elevated Hemoglobin </vt:lpstr>
      <vt:lpstr>Effects of Elevated Hemoglobin Levels</vt:lpstr>
      <vt:lpstr>Causes of Elevated Glycosylated Hemoglobin  </vt:lpstr>
      <vt:lpstr>Nursing Board Type Questions </vt:lpstr>
      <vt:lpstr>Management of the Condition </vt:lpstr>
      <vt:lpstr>Standard Protocol </vt:lpstr>
      <vt:lpstr>Health Insurance Issues </vt:lpstr>
      <vt:lpstr>Business Aspect and Ethical Responsibility </vt:lpstr>
      <vt:lpstr>References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Interprofessional and Collaborative Treatment</dc:title>
  <dc:creator>lazarus junior</dc:creator>
  <cp:lastModifiedBy>user</cp:lastModifiedBy>
  <cp:revision>75</cp:revision>
  <dcterms:created xsi:type="dcterms:W3CDTF">2021-04-01T13:36:25Z</dcterms:created>
  <dcterms:modified xsi:type="dcterms:W3CDTF">2021-04-01T17:18:44Z</dcterms:modified>
</cp:coreProperties>
</file>